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3" r:id="rId7"/>
    <p:sldId id="260" r:id="rId8"/>
    <p:sldId id="261" r:id="rId9"/>
    <p:sldId id="26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8197C-F3CD-4621-92B3-BD7677B4026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E0CFF-1D84-47D5-A279-F17A08128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9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D83E-882C-431E-889C-4AE0865BB64A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3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9376-A38B-4FDB-B099-2E8373E68B4C}" type="datetime1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7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EFE2-B7AA-407B-957A-16FC33E6B560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01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C3C5A-BD37-4A7F-984C-1FBB289DD7E8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6BF-071E-486A-AD28-7E4B025144F6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02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38F6-3729-4E8B-BC09-12571EB4403D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37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F4A6-AF6D-478A-84E9-DD2892CB8B8D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30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60A0-C84E-49E2-A16C-2B2E2862CCA1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21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A68D-8394-4CC8-9B23-6AEF189D5548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7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5E16-2AC5-41EC-B5A9-1FF67BAF7254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1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B6A8-B6FE-4D48-8AC2-8A38D0EF4DBD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D5E4-0103-439C-892F-5808C307C958}" type="datetime1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00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EF7B-A206-4AEE-8197-356449D3A994}" type="datetime1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1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9AF-13CA-4BEF-B666-E2C701BAB675}" type="datetime1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5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2C90-B6FA-449E-96B1-B6B025C16C1C}" type="datetime1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6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D802-E140-4858-8C09-802C2376F5E1}" type="datetime1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6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A4794-6D40-456B-B3B9-0A124837CA52}" type="datetime1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19F5D9D-2CED-482E-B802-D5D411BDC25C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8F5B30-8F5B-44E9-9DD1-81CE91CF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6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Attitude measurements based on direct solar irradiance vector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1124" y="3996267"/>
            <a:ext cx="7861899" cy="138853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Student: Collin Krawczyk</a:t>
            </a:r>
          </a:p>
          <a:p>
            <a:r>
              <a:rPr lang="en-US" sz="2000" dirty="0" smtClean="0"/>
              <a:t>Mentor: Michael Shafer – Assistant Professor of Mechanical Engineering</a:t>
            </a:r>
          </a:p>
          <a:p>
            <a:endParaRPr lang="en-US" sz="2400" dirty="0"/>
          </a:p>
        </p:txBody>
      </p:sp>
      <p:pic>
        <p:nvPicPr>
          <p:cNvPr id="1026" name="Picture 2" descr="NASA Insignia 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121" y="315662"/>
            <a:ext cx="1282416" cy="106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717" y="188014"/>
            <a:ext cx="988541" cy="131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692" y="315662"/>
            <a:ext cx="1499163" cy="106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180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206052"/>
            <a:ext cx="10018713" cy="3124201"/>
          </a:xfrm>
        </p:spPr>
        <p:txBody>
          <a:bodyPr/>
          <a:lstStyle/>
          <a:p>
            <a:r>
              <a:rPr lang="en-US" dirty="0"/>
              <a:t>[1] “A beginner's guide to accelerometers,” </a:t>
            </a:r>
            <a:r>
              <a:rPr lang="en-US" i="1" dirty="0"/>
              <a:t>Dimension Engineering</a:t>
            </a:r>
            <a:r>
              <a:rPr lang="en-US" dirty="0"/>
              <a:t>. [Online]. Available: https://www.dimensionengineering.com/info/accelerometers. [Accessed: 27-Feb-2019</a:t>
            </a:r>
            <a:r>
              <a:rPr lang="en-US" dirty="0" smtClean="0"/>
              <a:t>].</a:t>
            </a:r>
          </a:p>
          <a:p>
            <a:r>
              <a:rPr lang="en-US" dirty="0" smtClean="0"/>
              <a:t>[2] </a:t>
            </a:r>
            <a:r>
              <a:rPr lang="en-US" dirty="0"/>
              <a:t>V. </a:t>
            </a:r>
            <a:r>
              <a:rPr lang="en-US" dirty="0" err="1"/>
              <a:t>Quaschning</a:t>
            </a:r>
            <a:r>
              <a:rPr lang="en-US" dirty="0"/>
              <a:t>, “The Sun as an Energy Source,” </a:t>
            </a:r>
            <a:r>
              <a:rPr lang="en-US" i="1" dirty="0"/>
              <a:t>Volker </a:t>
            </a:r>
            <a:r>
              <a:rPr lang="en-US" i="1" dirty="0" err="1"/>
              <a:t>Quaschning</a:t>
            </a:r>
            <a:r>
              <a:rPr lang="en-US" dirty="0"/>
              <a:t>. [Online]. Available: https://www.volker-quaschning.de/articles/fundamentals1/index.php. [Accessed: 27-Feb-2019].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9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148016"/>
            <a:ext cx="10018713" cy="3124201"/>
          </a:xfrm>
        </p:spPr>
        <p:txBody>
          <a:bodyPr>
            <a:normAutofit/>
          </a:bodyPr>
          <a:lstStyle/>
          <a:p>
            <a:r>
              <a:rPr lang="en-US" dirty="0" smtClean="0"/>
              <a:t>Accelerometer</a:t>
            </a:r>
          </a:p>
          <a:p>
            <a:pPr lvl="1"/>
            <a:r>
              <a:rPr lang="en-US" dirty="0" smtClean="0"/>
              <a:t>Device that measures orientation </a:t>
            </a:r>
          </a:p>
          <a:p>
            <a:pPr lvl="1"/>
            <a:r>
              <a:rPr lang="en-US" dirty="0" smtClean="0"/>
              <a:t>Used in all devices</a:t>
            </a:r>
          </a:p>
          <a:p>
            <a:r>
              <a:rPr lang="en-US" dirty="0" smtClean="0"/>
              <a:t>Accelerometer Problem</a:t>
            </a:r>
          </a:p>
          <a:p>
            <a:pPr lvl="1"/>
            <a:r>
              <a:rPr lang="en-US" dirty="0" smtClean="0"/>
              <a:t>Erratic Motions</a:t>
            </a:r>
          </a:p>
          <a:p>
            <a:pPr lvl="1"/>
            <a:r>
              <a:rPr lang="en-US" dirty="0" smtClean="0"/>
              <a:t>Reference Frames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2</a:t>
            </a:fld>
            <a:endParaRPr lang="en-US"/>
          </a:p>
        </p:txBody>
      </p:sp>
      <p:pic>
        <p:nvPicPr>
          <p:cNvPr id="3074" name="Picture 2" descr="triple axis accelerome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298" y="2438399"/>
            <a:ext cx="2431277" cy="217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126287" y="4614393"/>
            <a:ext cx="2677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1: Accelerometer [1]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3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695" y="233399"/>
            <a:ext cx="10018713" cy="1752599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694" y="2153871"/>
            <a:ext cx="10018713" cy="4288367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 smtClean="0"/>
              <a:t>Solar Panels</a:t>
            </a:r>
          </a:p>
          <a:p>
            <a:r>
              <a:rPr lang="en-US" sz="3100" dirty="0" smtClean="0"/>
              <a:t>Solar Vectors</a:t>
            </a:r>
          </a:p>
          <a:p>
            <a:pPr lvl="1"/>
            <a:r>
              <a:rPr lang="en-US" sz="2600" dirty="0" smtClean="0"/>
              <a:t>Sun Azimuth</a:t>
            </a:r>
          </a:p>
          <a:p>
            <a:pPr lvl="2"/>
            <a:r>
              <a:rPr lang="en-US" sz="2600" dirty="0"/>
              <a:t>Horizontal angle from North to sun </a:t>
            </a:r>
            <a:r>
              <a:rPr lang="en-US" sz="2600" dirty="0" smtClean="0"/>
              <a:t>position</a:t>
            </a:r>
          </a:p>
          <a:p>
            <a:pPr lvl="1"/>
            <a:r>
              <a:rPr lang="en-US" sz="2600" dirty="0" smtClean="0"/>
              <a:t>Elevation Angle</a:t>
            </a:r>
          </a:p>
          <a:p>
            <a:pPr lvl="2"/>
            <a:r>
              <a:rPr lang="en-US" sz="2600" dirty="0" smtClean="0"/>
              <a:t>Vertical angle to the Sun from horizontal</a:t>
            </a:r>
          </a:p>
          <a:p>
            <a:pPr lvl="1"/>
            <a:r>
              <a:rPr lang="en-US" sz="2600" dirty="0" smtClean="0"/>
              <a:t>Surface Tilt</a:t>
            </a:r>
          </a:p>
          <a:p>
            <a:pPr lvl="2"/>
            <a:r>
              <a:rPr lang="en-US" sz="2600" dirty="0" smtClean="0"/>
              <a:t>Vertical angle to the panel from horizontal</a:t>
            </a:r>
          </a:p>
          <a:p>
            <a:r>
              <a:rPr lang="en-US" sz="3100" dirty="0" smtClean="0"/>
              <a:t>Latitude and Longitude</a:t>
            </a:r>
          </a:p>
          <a:p>
            <a:pPr lvl="1"/>
            <a:r>
              <a:rPr lang="en-US" sz="2600" dirty="0" smtClean="0"/>
              <a:t>Known GPS coordinates can determine location of the sun</a:t>
            </a:r>
          </a:p>
          <a:p>
            <a:r>
              <a:rPr lang="en-US" sz="3100" dirty="0" smtClean="0"/>
              <a:t>Earth based system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3</a:t>
            </a:fld>
            <a:endParaRPr lang="en-US"/>
          </a:p>
        </p:txBody>
      </p:sp>
      <p:pic>
        <p:nvPicPr>
          <p:cNvPr id="2054" name="Picture 6" descr="Angles to define the position of the sun and the orientation of a tilted pla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078" y="1820312"/>
            <a:ext cx="5266591" cy="2477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822078" y="4298054"/>
            <a:ext cx="4389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2: Sun angles [2]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4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-115223"/>
            <a:ext cx="10018713" cy="1752599"/>
          </a:xfrm>
        </p:spPr>
        <p:txBody>
          <a:bodyPr/>
          <a:lstStyle/>
          <a:p>
            <a:r>
              <a:rPr lang="en-US" dirty="0" smtClean="0"/>
              <a:t>Equipment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47" y="1257855"/>
            <a:ext cx="10018713" cy="3124201"/>
          </a:xfrm>
        </p:spPr>
        <p:txBody>
          <a:bodyPr>
            <a:normAutofit/>
          </a:bodyPr>
          <a:lstStyle/>
          <a:p>
            <a:r>
              <a:rPr lang="en-US" dirty="0" smtClean="0"/>
              <a:t>Artificial Sun and Source Meter</a:t>
            </a:r>
          </a:p>
          <a:p>
            <a:pPr lvl="1"/>
            <a:r>
              <a:rPr lang="en-US" dirty="0"/>
              <a:t>Located in dynamic and active systems lab (DASL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Solar Panels</a:t>
            </a:r>
          </a:p>
          <a:p>
            <a:pPr lvl="1"/>
            <a:r>
              <a:rPr lang="en-US" dirty="0" smtClean="0"/>
              <a:t>Found within the DASL lab</a:t>
            </a:r>
          </a:p>
          <a:p>
            <a:r>
              <a:rPr lang="en-US" dirty="0" smtClean="0"/>
              <a:t>3D Printed Solar Panel Design</a:t>
            </a:r>
          </a:p>
          <a:p>
            <a:pPr lvl="1"/>
            <a:r>
              <a:rPr lang="en-US" dirty="0" smtClean="0"/>
              <a:t>From past capstone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7" t="-1080" r="6664" b="8440"/>
          <a:stretch/>
        </p:blipFill>
        <p:spPr>
          <a:xfrm>
            <a:off x="8977359" y="335156"/>
            <a:ext cx="2525664" cy="3702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9" t="5476" r="31772" b="3712"/>
          <a:stretch/>
        </p:blipFill>
        <p:spPr>
          <a:xfrm rot="5400000">
            <a:off x="5482724" y="2965157"/>
            <a:ext cx="2191827" cy="38005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898013" y="4037436"/>
            <a:ext cx="4389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Artificial Sun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87881" y="5921182"/>
            <a:ext cx="4389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:Keithley Source Meter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98" t="16527" r="38258" b="11882"/>
          <a:stretch/>
        </p:blipFill>
        <p:spPr>
          <a:xfrm rot="5400000">
            <a:off x="2208872" y="3448603"/>
            <a:ext cx="1131590" cy="258071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44647" y="5304755"/>
            <a:ext cx="4389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Solar Panel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301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-152400"/>
            <a:ext cx="10018713" cy="1752599"/>
          </a:xfrm>
        </p:spPr>
        <p:txBody>
          <a:bodyPr/>
          <a:lstStyle/>
          <a:p>
            <a:r>
              <a:rPr lang="en-US" dirty="0" smtClean="0"/>
              <a:t>Solar Panel 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923358"/>
            <a:ext cx="10018713" cy="3124201"/>
          </a:xfrm>
        </p:spPr>
        <p:txBody>
          <a:bodyPr/>
          <a:lstStyle/>
          <a:p>
            <a:r>
              <a:rPr lang="en-US" dirty="0" smtClean="0"/>
              <a:t>Irradiation</a:t>
            </a:r>
          </a:p>
          <a:p>
            <a:pPr lvl="1"/>
            <a:r>
              <a:rPr lang="en-US" dirty="0"/>
              <a:t>Energy that is hitting the </a:t>
            </a:r>
            <a:r>
              <a:rPr lang="en-US" dirty="0" smtClean="0"/>
              <a:t>panel</a:t>
            </a:r>
          </a:p>
          <a:p>
            <a:r>
              <a:rPr lang="en-US" dirty="0" smtClean="0"/>
              <a:t>Run trials to determine current</a:t>
            </a:r>
          </a:p>
          <a:p>
            <a:pPr lvl="1"/>
            <a:r>
              <a:rPr lang="en-US" dirty="0" smtClean="0"/>
              <a:t>With fixed irradiance</a:t>
            </a:r>
          </a:p>
          <a:p>
            <a:pPr lvl="1"/>
            <a:r>
              <a:rPr lang="en-US" dirty="0" smtClean="0"/>
              <a:t>With fixed panel tilt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8378" y="999366"/>
            <a:ext cx="5785964" cy="51254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78378" y="6124832"/>
            <a:ext cx="406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6: Solar Panel Characterization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2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19853"/>
            <a:ext cx="4908253" cy="1752599"/>
          </a:xfrm>
        </p:spPr>
        <p:txBody>
          <a:bodyPr/>
          <a:lstStyle/>
          <a:p>
            <a:r>
              <a:rPr lang="en-US" dirty="0" smtClean="0"/>
              <a:t>Tabulated 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854" y="1210132"/>
            <a:ext cx="10018713" cy="3124201"/>
          </a:xfrm>
        </p:spPr>
        <p:txBody>
          <a:bodyPr/>
          <a:lstStyle/>
          <a:p>
            <a:r>
              <a:rPr lang="en-US" dirty="0" smtClean="0"/>
              <a:t>Combination of past 2 graphs</a:t>
            </a:r>
          </a:p>
          <a:p>
            <a:r>
              <a:rPr lang="en-US" dirty="0" smtClean="0"/>
              <a:t>Allows for searching of currents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9711" y="154047"/>
            <a:ext cx="6147933" cy="58986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35356" y="6062979"/>
            <a:ext cx="6356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7: Current Table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75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47" y="297041"/>
            <a:ext cx="7849160" cy="1752599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09" y="1822703"/>
            <a:ext cx="10018713" cy="3124201"/>
          </a:xfrm>
        </p:spPr>
        <p:txBody>
          <a:bodyPr/>
          <a:lstStyle/>
          <a:p>
            <a:r>
              <a:rPr lang="en-US" dirty="0" smtClean="0"/>
              <a:t>Possible to get angles of panels for 2D</a:t>
            </a:r>
          </a:p>
          <a:p>
            <a:r>
              <a:rPr lang="en-US" dirty="0" smtClean="0"/>
              <a:t>Outside testing</a:t>
            </a:r>
          </a:p>
          <a:p>
            <a:pPr lvl="1"/>
            <a:r>
              <a:rPr lang="en-US" dirty="0" smtClean="0"/>
              <a:t>Current inputs corresponding to irradiance</a:t>
            </a:r>
          </a:p>
          <a:p>
            <a:pPr lvl="1"/>
            <a:r>
              <a:rPr lang="en-US" dirty="0" smtClean="0"/>
              <a:t>Narrow down panel tilts</a:t>
            </a:r>
          </a:p>
          <a:p>
            <a:pPr lvl="2"/>
            <a:r>
              <a:rPr lang="en-US" dirty="0" smtClean="0"/>
              <a:t>Irradiance values given by location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7" t="6433" r="19150" b="9086"/>
          <a:stretch/>
        </p:blipFill>
        <p:spPr>
          <a:xfrm rot="5400000">
            <a:off x="2500499" y="4502813"/>
            <a:ext cx="1581668" cy="16228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434214" y="6049693"/>
            <a:ext cx="2067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8: 3D printed solar panel device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366" y="213080"/>
            <a:ext cx="5778490" cy="55442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26643" y="5681576"/>
            <a:ext cx="5434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Example panel tilts given an irradiance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898091" y="1528199"/>
            <a:ext cx="82379" cy="823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349666" y="2627692"/>
            <a:ext cx="82379" cy="823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46937"/>
            <a:ext cx="10018713" cy="1752599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944130"/>
            <a:ext cx="10018713" cy="36823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of solar panels for applications in Earth based systems to obtain orientation</a:t>
            </a:r>
            <a:endParaRPr lang="en-US" dirty="0"/>
          </a:p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Animals</a:t>
            </a:r>
          </a:p>
          <a:p>
            <a:pPr lvl="1"/>
            <a:r>
              <a:rPr lang="en-US" dirty="0" smtClean="0"/>
              <a:t>Electronics</a:t>
            </a:r>
          </a:p>
          <a:p>
            <a:pPr lvl="1"/>
            <a:r>
              <a:rPr lang="en-US" dirty="0" smtClean="0"/>
              <a:t>Vehicles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Three-Dimensional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4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570336"/>
            <a:ext cx="10018713" cy="3124201"/>
          </a:xfrm>
        </p:spPr>
        <p:txBody>
          <a:bodyPr/>
          <a:lstStyle/>
          <a:p>
            <a:r>
              <a:rPr lang="en-US" dirty="0" smtClean="0"/>
              <a:t>NAU/NASA Space Grant</a:t>
            </a:r>
          </a:p>
          <a:p>
            <a:pPr lvl="1"/>
            <a:r>
              <a:rPr lang="en-US" dirty="0"/>
              <a:t>Providing funds and this </a:t>
            </a:r>
            <a:r>
              <a:rPr lang="en-US" dirty="0" smtClean="0"/>
              <a:t>opportunity</a:t>
            </a:r>
          </a:p>
          <a:p>
            <a:r>
              <a:rPr lang="en-US" dirty="0" smtClean="0"/>
              <a:t>Michael Shafer</a:t>
            </a:r>
          </a:p>
          <a:p>
            <a:pPr lvl="1"/>
            <a:r>
              <a:rPr lang="en-US" dirty="0" smtClean="0"/>
              <a:t>Providing mentorship, knowledge, and access to the DASL lab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30-8F5B-44E9-9DD1-81CE91CFF921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289" y="4547428"/>
            <a:ext cx="2071831" cy="1471000"/>
          </a:xfrm>
          <a:prstGeom prst="rect">
            <a:avLst/>
          </a:prstGeom>
        </p:spPr>
      </p:pic>
      <p:pic>
        <p:nvPicPr>
          <p:cNvPr id="6" name="Picture 6" descr="https://spacegrant.arizona.edu/sites/spacegrant.arizona.edu/files/about/logos/azsgc_logo_transparent_l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458" y="4371923"/>
            <a:ext cx="1361664" cy="1817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NASA Insignia Col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460" y="4604880"/>
            <a:ext cx="1703069" cy="141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023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296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Parallax</vt:lpstr>
      <vt:lpstr>Attitude measurements based on direct solar irradiance vector </vt:lpstr>
      <vt:lpstr>Background</vt:lpstr>
      <vt:lpstr>Objectives</vt:lpstr>
      <vt:lpstr>Equipment Used</vt:lpstr>
      <vt:lpstr>Solar Panel Characterization</vt:lpstr>
      <vt:lpstr>Tabulated Current</vt:lpstr>
      <vt:lpstr>Results</vt:lpstr>
      <vt:lpstr>Conclusion</vt:lpstr>
      <vt:lpstr>Acknowledgements</vt:lpstr>
      <vt:lpstr>References</vt:lpstr>
    </vt:vector>
  </TitlesOfParts>
  <Company>Northern Arizona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 Anthony Krawczyk</dc:creator>
  <cp:lastModifiedBy>Collin Anthony Krawczyk</cp:lastModifiedBy>
  <cp:revision>87</cp:revision>
  <dcterms:created xsi:type="dcterms:W3CDTF">2019-02-27T21:09:04Z</dcterms:created>
  <dcterms:modified xsi:type="dcterms:W3CDTF">2019-04-01T22:54:05Z</dcterms:modified>
</cp:coreProperties>
</file>